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2" r:id="rId3"/>
    <p:sldMasterId id="2147483811" r:id="rId4"/>
    <p:sldMasterId id="2147483820" r:id="rId5"/>
    <p:sldMasterId id="2147483829" r:id="rId6"/>
    <p:sldMasterId id="2147483850" r:id="rId7"/>
  </p:sldMasterIdLst>
  <p:notesMasterIdLst>
    <p:notesMasterId r:id="rId27"/>
  </p:notesMasterIdLst>
  <p:sldIdLst>
    <p:sldId id="256" r:id="rId8"/>
    <p:sldId id="268" r:id="rId9"/>
    <p:sldId id="267" r:id="rId10"/>
    <p:sldId id="282" r:id="rId11"/>
    <p:sldId id="260" r:id="rId12"/>
    <p:sldId id="286" r:id="rId13"/>
    <p:sldId id="287" r:id="rId14"/>
    <p:sldId id="288" r:id="rId15"/>
    <p:sldId id="289" r:id="rId16"/>
    <p:sldId id="296" r:id="rId17"/>
    <p:sldId id="291" r:id="rId18"/>
    <p:sldId id="293" r:id="rId19"/>
    <p:sldId id="292" r:id="rId20"/>
    <p:sldId id="294" r:id="rId21"/>
    <p:sldId id="266" r:id="rId22"/>
    <p:sldId id="295" r:id="rId23"/>
    <p:sldId id="285" r:id="rId24"/>
    <p:sldId id="270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1AD47-1461-4476-A7CE-4BAA71B9D1ED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94332-CE88-4B50-B56E-1F773A6F8B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051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94332-CE88-4B50-B56E-1F773A6F8BE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94332-CE88-4B50-B56E-1F773A6F8BE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will discuss how the NV reads comparable</a:t>
            </a:r>
            <a:r>
              <a:rPr lang="en-US" baseline="0" dirty="0" smtClean="0"/>
              <a:t> to another technologist except that the NV will be consistent where a person can vary day to 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94332-CE88-4B50-B56E-1F773A6F8BE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94332-CE88-4B50-B56E-1F773A6F8BE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94332-CE88-4B50-B56E-1F773A6F8BE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94332-CE88-4B50-B56E-1F773A6F8BE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94332-CE88-4B50-B56E-1F773A6F8BE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94332-CE88-4B50-B56E-1F773A6F8BE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94332-CE88-4B50-B56E-1F773A6F8BE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94332-CE88-4B50-B56E-1F773A6F8BE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D3F5B-AD2E-4CAC-AC35-C9823322FB2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D3F5B-AD2E-4CAC-AC35-C9823322FB2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D3F5B-AD2E-4CAC-AC35-C9823322FB2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D3F5B-AD2E-4CAC-AC35-C9823322FB2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6A-0E5C-46E6-9BB7-10AB520E8CFC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A6E6-5DEA-4682-87F3-A444172BC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6A-0E5C-46E6-9BB7-10AB520E8CFC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A6E6-5DEA-4682-87F3-A444172BC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6A-0E5C-46E6-9BB7-10AB520E8CFC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A6E6-5DEA-4682-87F3-A444172BC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49263" y="6486525"/>
            <a:ext cx="1284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/>
              <a:t>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999281" y="2532491"/>
            <a:ext cx="3842084" cy="1371600"/>
          </a:xfrm>
        </p:spPr>
        <p:txBody>
          <a:bodyPr lIns="91440" tIns="45720" rIns="91440" bIns="45720"/>
          <a:lstStyle>
            <a:lvl1pPr algn="ctr">
              <a:defRPr sz="3200" b="1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99282" y="4004108"/>
            <a:ext cx="3842084" cy="1279525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49263" y="6486525"/>
            <a:ext cx="1284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/>
              <a:t>CONFIDENTIAL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734300" y="6299200"/>
            <a:ext cx="11985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>
                <a:solidFill>
                  <a:schemeClr val="bg1"/>
                </a:solidFill>
              </a:rPr>
              <a:t>CONFIDENTIAL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38892" y="2516271"/>
            <a:ext cx="4083050" cy="1279525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42067" y="1139125"/>
            <a:ext cx="4075113" cy="1146875"/>
          </a:xfrm>
        </p:spPr>
        <p:txBody>
          <a:bodyPr lIns="91440" tIns="45720" rIns="91440" bIns="45720"/>
          <a:lstStyle>
            <a:lvl1pPr algn="l">
              <a:defRPr sz="2800" b="1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734300" y="6299200"/>
            <a:ext cx="1198563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l-NL" sz="1000" b="0" dirty="0" smtClean="0">
                <a:solidFill>
                  <a:schemeClr val="bg1"/>
                </a:solidFill>
              </a:rPr>
              <a:t>CONFIDENTIAL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485900" y="6454775"/>
            <a:ext cx="1035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/>
              <a:t>Page </a:t>
            </a:r>
            <a:fld id="{D38F82C2-FCF6-45D7-AABA-D5BF2D350612}" type="slidenum">
              <a:rPr lang="nl-NL" sz="1000" b="0" smtClean="0"/>
              <a:pPr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nl-NL" sz="1000" b="0" dirty="0" smtClean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47638" y="6453188"/>
            <a:ext cx="11985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>
                <a:solidFill>
                  <a:schemeClr val="bg1"/>
                </a:solidFill>
              </a:rPr>
              <a:t>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69687"/>
            <a:ext cx="717829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1469757" y="1397000"/>
            <a:ext cx="7178298" cy="470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395663" y="6635750"/>
            <a:ext cx="20907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>
                <a:solidFill>
                  <a:schemeClr val="bg1"/>
                </a:solidFill>
              </a:rPr>
              <a:t>CONFIDENTIAL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485900" y="6453188"/>
            <a:ext cx="1035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/>
              <a:t>Page </a:t>
            </a:r>
            <a:fld id="{E49133BB-F685-41F9-A740-768ACD96C370}" type="slidenum">
              <a:rPr lang="nl-NL" sz="1000" b="0" smtClean="0"/>
              <a:pPr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nl-NL" sz="1000" b="0" dirty="0" smtClean="0"/>
          </a:p>
        </p:txBody>
      </p:sp>
      <p:sp>
        <p:nvSpPr>
          <p:cNvPr id="7" name="Tit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77436"/>
            <a:ext cx="717829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1469757" y="1397000"/>
            <a:ext cx="7178298" cy="470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351" y="1258888"/>
            <a:ext cx="3472912" cy="49736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431" y="1258888"/>
            <a:ext cx="3494866" cy="49736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47638" y="6453188"/>
            <a:ext cx="11985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>
                <a:solidFill>
                  <a:schemeClr val="bg1"/>
                </a:solidFill>
              </a:rPr>
              <a:t>CONFIDENTIAL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088" y="4800600"/>
            <a:ext cx="630729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89088" y="1456841"/>
            <a:ext cx="6307298" cy="32707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9088" y="5367338"/>
            <a:ext cx="630729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6A-0E5C-46E6-9BB7-10AB520E8CFC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A6E6-5DEA-4682-87F3-A444172BC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49263" y="6486525"/>
            <a:ext cx="1284287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l-NL" sz="1000" b="0" dirty="0" smtClean="0"/>
              <a:t>CONFIDENTIAL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734300" y="6299200"/>
            <a:ext cx="1198563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l-NL" sz="1000" b="0" dirty="0" smtClean="0">
                <a:solidFill>
                  <a:schemeClr val="bg1"/>
                </a:solidFill>
              </a:rPr>
              <a:t>CONFIDENTIAL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38892" y="2516271"/>
            <a:ext cx="4083050" cy="1279525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42067" y="1139125"/>
            <a:ext cx="4075113" cy="1146875"/>
          </a:xfrm>
        </p:spPr>
        <p:txBody>
          <a:bodyPr lIns="91440" tIns="45720" rIns="91440" bIns="45720"/>
          <a:lstStyle>
            <a:lvl1pPr algn="l">
              <a:defRPr sz="2800" b="1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449263" y="6486525"/>
            <a:ext cx="1284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/>
              <a:t>CONFIDENTIAL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999281" y="2532491"/>
            <a:ext cx="3842084" cy="1371600"/>
          </a:xfrm>
        </p:spPr>
        <p:txBody>
          <a:bodyPr lIns="91440" tIns="45720" rIns="91440" bIns="45720"/>
          <a:lstStyle>
            <a:lvl1pPr algn="ctr">
              <a:defRPr sz="3200" b="1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99282" y="4004108"/>
            <a:ext cx="3842084" cy="1279525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7734300" y="6299200"/>
            <a:ext cx="11985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>
                <a:solidFill>
                  <a:schemeClr val="bg1"/>
                </a:solidFill>
              </a:rPr>
              <a:t>CONFIDENTIAL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38892" y="2516271"/>
            <a:ext cx="4083050" cy="1279525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42067" y="1139125"/>
            <a:ext cx="4075113" cy="1146875"/>
          </a:xfrm>
        </p:spPr>
        <p:txBody>
          <a:bodyPr lIns="91440" tIns="45720" rIns="91440" bIns="45720"/>
          <a:lstStyle>
            <a:lvl1pPr algn="l">
              <a:defRPr sz="2800" b="1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1485900" y="6454775"/>
            <a:ext cx="1035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/>
              <a:t>Page </a:t>
            </a:r>
            <a:fld id="{E32EA578-5826-47E3-BD4A-4BFE47232F2A}" type="slidenum">
              <a:rPr lang="nl-NL" sz="1000" b="0" smtClean="0"/>
              <a:pPr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nl-NL" sz="1000" b="0" dirty="0" smtClean="0"/>
          </a:p>
        </p:txBody>
      </p:sp>
      <p:sp>
        <p:nvSpPr>
          <p:cNvPr id="7" name="Text Box 9"/>
          <p:cNvSpPr txBox="1">
            <a:spLocks noChangeArrowheads="1"/>
          </p:cNvSpPr>
          <p:nvPr userDrawn="1"/>
        </p:nvSpPr>
        <p:spPr bwMode="auto">
          <a:xfrm>
            <a:off x="147638" y="6453188"/>
            <a:ext cx="11985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>
                <a:solidFill>
                  <a:schemeClr val="bg1"/>
                </a:solidFill>
              </a:rPr>
              <a:t>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69687"/>
            <a:ext cx="717829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4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1469757" y="1397000"/>
            <a:ext cx="7178298" cy="470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1485900" y="6453188"/>
            <a:ext cx="1035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/>
              <a:t>Page </a:t>
            </a:r>
            <a:fld id="{A0C2D32B-A0A1-4232-A9D1-A13BEFD2D851}" type="slidenum">
              <a:rPr lang="nl-NL" sz="1000" b="0" smtClean="0"/>
              <a:pPr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nl-NL" sz="1000" b="0" dirty="0" smtClean="0"/>
          </a:p>
        </p:txBody>
      </p:sp>
      <p:sp>
        <p:nvSpPr>
          <p:cNvPr id="7" name="Tit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77436"/>
            <a:ext cx="717829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" name="Content Placeholder 7"/>
          <p:cNvSpPr>
            <a:spLocks noGrp="1" noChangeArrowheads="1"/>
          </p:cNvSpPr>
          <p:nvPr>
            <p:ph idx="1"/>
          </p:nvPr>
        </p:nvSpPr>
        <p:spPr bwMode="auto">
          <a:xfrm>
            <a:off x="1469757" y="1397000"/>
            <a:ext cx="7178298" cy="470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AC5416"/>
              </a:buClr>
              <a:defRPr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488351" y="1258888"/>
            <a:ext cx="3472912" cy="4973637"/>
          </a:xfrm>
        </p:spPr>
        <p:txBody>
          <a:bodyPr/>
          <a:lstStyle>
            <a:lvl1pPr>
              <a:buClr>
                <a:srgbClr val="AE5416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207431" y="1258888"/>
            <a:ext cx="3494866" cy="4973637"/>
          </a:xfrm>
        </p:spPr>
        <p:txBody>
          <a:bodyPr/>
          <a:lstStyle>
            <a:lvl1pPr>
              <a:buClr>
                <a:srgbClr val="AC5416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47638" y="6453188"/>
            <a:ext cx="11985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>
                <a:solidFill>
                  <a:schemeClr val="bg1"/>
                </a:solidFill>
              </a:rPr>
              <a:t>CONFIDENTIAL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088" y="4800600"/>
            <a:ext cx="630729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89088" y="1456841"/>
            <a:ext cx="6307298" cy="32707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9088" y="5367338"/>
            <a:ext cx="630729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449263" y="6486525"/>
            <a:ext cx="1284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/>
              <a:t>CONFIDENTIAL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999281" y="2532491"/>
            <a:ext cx="3842084" cy="1371600"/>
          </a:xfrm>
        </p:spPr>
        <p:txBody>
          <a:bodyPr lIns="91440" tIns="45720" rIns="91440" bIns="45720"/>
          <a:lstStyle>
            <a:lvl1pPr algn="ctr">
              <a:defRPr sz="3200" b="1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99282" y="4004108"/>
            <a:ext cx="3842084" cy="1279525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6A-0E5C-46E6-9BB7-10AB520E8CFC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A6E6-5DEA-4682-87F3-A444172BC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7734300" y="6299200"/>
            <a:ext cx="11985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>
                <a:solidFill>
                  <a:schemeClr val="bg1"/>
                </a:solidFill>
              </a:rPr>
              <a:t>CONFIDENTIAL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38892" y="2516271"/>
            <a:ext cx="4083050" cy="1279525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42067" y="1139125"/>
            <a:ext cx="4075113" cy="1146875"/>
          </a:xfrm>
        </p:spPr>
        <p:txBody>
          <a:bodyPr lIns="91440" tIns="45720" rIns="91440" bIns="45720"/>
          <a:lstStyle>
            <a:lvl1pPr algn="l">
              <a:defRPr sz="2800" b="1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 userDrawn="1"/>
        </p:nvSpPr>
        <p:spPr bwMode="auto">
          <a:xfrm>
            <a:off x="1485900" y="6454775"/>
            <a:ext cx="1035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/>
              <a:t>Page </a:t>
            </a:r>
            <a:fld id="{50CF9407-BB3B-4B6A-B645-08C3C5702A6D}" type="slidenum">
              <a:rPr lang="nl-NL" sz="1000" b="0" smtClean="0"/>
              <a:pPr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nl-NL" sz="1000" b="0" dirty="0" smtClean="0"/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147638" y="6453188"/>
            <a:ext cx="11985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>
                <a:solidFill>
                  <a:schemeClr val="bg1"/>
                </a:solidFill>
              </a:rPr>
              <a:t>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69687"/>
            <a:ext cx="717829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1469757" y="1397000"/>
            <a:ext cx="7178298" cy="470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1485900" y="6453188"/>
            <a:ext cx="1035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/>
              <a:t>Page </a:t>
            </a:r>
            <a:fld id="{55A80129-F341-409E-86A9-4F82447F925B}" type="slidenum">
              <a:rPr lang="nl-NL" sz="1000" b="0" smtClean="0"/>
              <a:pPr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nl-NL" sz="1000" b="0" dirty="0" smtClean="0"/>
          </a:p>
        </p:txBody>
      </p:sp>
      <p:sp>
        <p:nvSpPr>
          <p:cNvPr id="7" name="Tit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77436"/>
            <a:ext cx="717829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" name="Content Placeholder 7"/>
          <p:cNvSpPr>
            <a:spLocks noGrp="1" noChangeArrowheads="1"/>
          </p:cNvSpPr>
          <p:nvPr>
            <p:ph idx="1"/>
          </p:nvPr>
        </p:nvSpPr>
        <p:spPr bwMode="auto">
          <a:xfrm>
            <a:off x="1469757" y="1397000"/>
            <a:ext cx="7178298" cy="470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AC5416"/>
              </a:buClr>
              <a:defRPr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488351" y="1258888"/>
            <a:ext cx="3472912" cy="4973637"/>
          </a:xfrm>
        </p:spPr>
        <p:txBody>
          <a:bodyPr/>
          <a:lstStyle>
            <a:lvl1pPr>
              <a:buClr>
                <a:srgbClr val="AE5416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207431" y="1258888"/>
            <a:ext cx="3494866" cy="4973637"/>
          </a:xfrm>
        </p:spPr>
        <p:txBody>
          <a:bodyPr/>
          <a:lstStyle>
            <a:lvl1pPr>
              <a:buClr>
                <a:srgbClr val="AC5416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47638" y="6453188"/>
            <a:ext cx="11985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>
                <a:solidFill>
                  <a:schemeClr val="bg1"/>
                </a:solidFill>
              </a:rPr>
              <a:t>CONFIDENTIAL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088" y="4800600"/>
            <a:ext cx="630729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89088" y="1456841"/>
            <a:ext cx="6307298" cy="32707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9088" y="5367338"/>
            <a:ext cx="630729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449263" y="6486525"/>
            <a:ext cx="1284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/>
              <a:t>CONFIDENTIAL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999281" y="2532491"/>
            <a:ext cx="3842084" cy="1371600"/>
          </a:xfrm>
        </p:spPr>
        <p:txBody>
          <a:bodyPr lIns="91440" tIns="45720" rIns="91440" bIns="45720"/>
          <a:lstStyle>
            <a:lvl1pPr algn="ctr">
              <a:defRPr sz="3200" b="1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99282" y="4004108"/>
            <a:ext cx="3842084" cy="1279525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7734300" y="6299200"/>
            <a:ext cx="11985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>
                <a:solidFill>
                  <a:schemeClr val="bg1"/>
                </a:solidFill>
              </a:rPr>
              <a:t>CONFIDENTIAL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38892" y="2516271"/>
            <a:ext cx="4083050" cy="1279525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42067" y="1139125"/>
            <a:ext cx="4075113" cy="1146875"/>
          </a:xfrm>
        </p:spPr>
        <p:txBody>
          <a:bodyPr lIns="91440" tIns="45720" rIns="91440" bIns="45720"/>
          <a:lstStyle>
            <a:lvl1pPr algn="l">
              <a:defRPr sz="2800" b="1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1485900" y="6454775"/>
            <a:ext cx="1035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/>
              <a:t>Page </a:t>
            </a:r>
            <a:fld id="{8BE82913-4FE2-47F7-A0F6-C0DE7BE2E310}" type="slidenum">
              <a:rPr lang="nl-NL" sz="1000" b="0" smtClean="0"/>
              <a:pPr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nl-NL" sz="1000" b="0" dirty="0" smtClean="0"/>
          </a:p>
        </p:txBody>
      </p:sp>
      <p:sp>
        <p:nvSpPr>
          <p:cNvPr id="7" name="Text Box 9"/>
          <p:cNvSpPr txBox="1">
            <a:spLocks noChangeArrowheads="1"/>
          </p:cNvSpPr>
          <p:nvPr userDrawn="1"/>
        </p:nvSpPr>
        <p:spPr bwMode="auto">
          <a:xfrm>
            <a:off x="147638" y="6453188"/>
            <a:ext cx="11985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>
                <a:solidFill>
                  <a:schemeClr val="bg1"/>
                </a:solidFill>
              </a:rPr>
              <a:t>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69687"/>
            <a:ext cx="717829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1469757" y="1397000"/>
            <a:ext cx="7178298" cy="470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6A-0E5C-46E6-9BB7-10AB520E8CFC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A6E6-5DEA-4682-87F3-A444172BC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1485900" y="6453188"/>
            <a:ext cx="1035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/>
              <a:t>Page </a:t>
            </a:r>
            <a:fld id="{9090126E-CABB-4F8D-8DFD-61B310178B5C}" type="slidenum">
              <a:rPr lang="nl-NL" sz="1000" b="0" smtClean="0"/>
              <a:pPr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nl-NL" sz="1000" b="0" dirty="0" smtClean="0"/>
          </a:p>
        </p:txBody>
      </p:sp>
      <p:sp>
        <p:nvSpPr>
          <p:cNvPr id="7" name="Tit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77436"/>
            <a:ext cx="717829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1469757" y="1397000"/>
            <a:ext cx="7178298" cy="470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488351" y="1258888"/>
            <a:ext cx="3472912" cy="4973637"/>
          </a:xfrm>
        </p:spPr>
        <p:txBody>
          <a:bodyPr/>
          <a:lstStyle>
            <a:lvl1pPr>
              <a:buClr>
                <a:srgbClr val="3D612F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207431" y="1258888"/>
            <a:ext cx="3494866" cy="4973637"/>
          </a:xfrm>
        </p:spPr>
        <p:txBody>
          <a:bodyPr/>
          <a:lstStyle>
            <a:lvl1pPr>
              <a:buClr>
                <a:srgbClr val="3D612F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47638" y="6453188"/>
            <a:ext cx="11985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>
                <a:solidFill>
                  <a:schemeClr val="bg1"/>
                </a:solidFill>
              </a:rPr>
              <a:t>CONFIDENTIAL</a:t>
            </a:r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088" y="4800600"/>
            <a:ext cx="630729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89088" y="1456841"/>
            <a:ext cx="6307298" cy="32707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9088" y="5367338"/>
            <a:ext cx="630729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449263" y="6486525"/>
            <a:ext cx="1284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/>
              <a:t>CONFIDENTIAL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999281" y="2532491"/>
            <a:ext cx="3842084" cy="1371600"/>
          </a:xfrm>
        </p:spPr>
        <p:txBody>
          <a:bodyPr lIns="91440" tIns="45720" rIns="91440" bIns="45720"/>
          <a:lstStyle>
            <a:lvl1pPr algn="ctr">
              <a:defRPr sz="3200" b="1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99282" y="4004108"/>
            <a:ext cx="3842084" cy="1279525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7734300" y="6299200"/>
            <a:ext cx="11985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>
                <a:solidFill>
                  <a:schemeClr val="bg1"/>
                </a:solidFill>
              </a:rPr>
              <a:t>CONFIDENTIAL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38892" y="2516271"/>
            <a:ext cx="4083050" cy="1279525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42067" y="1139125"/>
            <a:ext cx="4075113" cy="1146875"/>
          </a:xfrm>
        </p:spPr>
        <p:txBody>
          <a:bodyPr lIns="91440" tIns="45720" rIns="91440" bIns="45720"/>
          <a:lstStyle>
            <a:lvl1pPr algn="l">
              <a:defRPr sz="2800" b="1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1485900" y="6454775"/>
            <a:ext cx="1035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/>
              <a:t>Page </a:t>
            </a:r>
            <a:fld id="{EE68BCEF-0CCA-4BD5-85A7-9FD84AA7F3DC}" type="slidenum">
              <a:rPr lang="nl-NL" sz="1000" b="0" smtClean="0"/>
              <a:pPr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nl-NL" sz="1000" b="0" dirty="0" smtClean="0"/>
          </a:p>
        </p:txBody>
      </p:sp>
      <p:sp>
        <p:nvSpPr>
          <p:cNvPr id="7" name="Text Box 9"/>
          <p:cNvSpPr txBox="1">
            <a:spLocks noChangeArrowheads="1"/>
          </p:cNvSpPr>
          <p:nvPr userDrawn="1"/>
        </p:nvSpPr>
        <p:spPr bwMode="auto">
          <a:xfrm>
            <a:off x="147638" y="6453188"/>
            <a:ext cx="11985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>
                <a:solidFill>
                  <a:schemeClr val="bg1"/>
                </a:solidFill>
              </a:rPr>
              <a:t>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69687"/>
            <a:ext cx="717829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" name="Content Placeholder 7"/>
          <p:cNvSpPr>
            <a:spLocks noGrp="1" noChangeArrowheads="1"/>
          </p:cNvSpPr>
          <p:nvPr>
            <p:ph idx="1"/>
          </p:nvPr>
        </p:nvSpPr>
        <p:spPr bwMode="auto">
          <a:xfrm>
            <a:off x="1469757" y="1397000"/>
            <a:ext cx="7178298" cy="470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1485900" y="6453188"/>
            <a:ext cx="1035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/>
              <a:t>Page </a:t>
            </a:r>
            <a:fld id="{B98D9FFC-099E-4471-B25C-5CC7EB981BCC}" type="slidenum">
              <a:rPr lang="nl-NL" sz="1000" b="0" smtClean="0"/>
              <a:pPr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nl-NL" sz="1000" b="0" dirty="0" smtClean="0"/>
          </a:p>
        </p:txBody>
      </p:sp>
      <p:sp>
        <p:nvSpPr>
          <p:cNvPr id="7" name="Tit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77436"/>
            <a:ext cx="717829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" name="Content Placeholder 7"/>
          <p:cNvSpPr>
            <a:spLocks noGrp="1" noChangeArrowheads="1"/>
          </p:cNvSpPr>
          <p:nvPr>
            <p:ph idx="1"/>
          </p:nvPr>
        </p:nvSpPr>
        <p:spPr bwMode="auto">
          <a:xfrm>
            <a:off x="1469757" y="1397000"/>
            <a:ext cx="7178298" cy="470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488351" y="1258888"/>
            <a:ext cx="3472912" cy="4973637"/>
          </a:xfrm>
        </p:spPr>
        <p:txBody>
          <a:bodyPr/>
          <a:lstStyle>
            <a:lvl1pPr>
              <a:buClr>
                <a:srgbClr val="4B0043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207431" y="1258888"/>
            <a:ext cx="3494866" cy="4973637"/>
          </a:xfrm>
        </p:spPr>
        <p:txBody>
          <a:bodyPr/>
          <a:lstStyle>
            <a:lvl1pPr>
              <a:buClr>
                <a:srgbClr val="4B0043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6A-0E5C-46E6-9BB7-10AB520E8CFC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A6E6-5DEA-4682-87F3-A444172BC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47638" y="6453188"/>
            <a:ext cx="11985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>
                <a:solidFill>
                  <a:schemeClr val="bg1"/>
                </a:solidFill>
              </a:rPr>
              <a:t>CONFIDENTIAL</a:t>
            </a:r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088" y="4800600"/>
            <a:ext cx="630729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89088" y="1456841"/>
            <a:ext cx="6307298" cy="32707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9088" y="5367338"/>
            <a:ext cx="630729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9938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9942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9943" name="Rectangle 7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4" name="Rectangle 8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5" name="Rectangle 9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6" name="Rectangle 10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7" name="Rectangle 11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8" name="Rectangle 12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9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50" name="Rectangle 14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51" name="Rectangle 15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52" name="Rectangle 16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93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BB07B6A-0E5C-46E6-9BB7-10AB520E8CFC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143A6E6-5DEA-4682-87F3-A444172BC0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43A6E6-5DEA-4682-87F3-A444172BC0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BB07B6A-0E5C-46E6-9BB7-10AB520E8CFC}" type="datetimeFigureOut">
              <a:rPr lang="en-US" smtClean="0"/>
              <a:pPr/>
              <a:t>4/29/2012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43A6E6-5DEA-4682-87F3-A444172BC0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BB07B6A-0E5C-46E6-9BB7-10AB520E8CFC}" type="datetimeFigureOut">
              <a:rPr lang="en-US" smtClean="0"/>
              <a:pPr/>
              <a:t>4/29/2012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43A6E6-5DEA-4682-87F3-A444172BC0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BB07B6A-0E5C-46E6-9BB7-10AB520E8CFC}" type="datetimeFigureOut">
              <a:rPr lang="en-US" smtClean="0"/>
              <a:pPr/>
              <a:t>4/29/2012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43A6E6-5DEA-4682-87F3-A444172BC0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BB07B6A-0E5C-46E6-9BB7-10AB520E8CFC}" type="datetimeFigureOut">
              <a:rPr lang="en-US" smtClean="0"/>
              <a:pPr/>
              <a:t>4/29/2012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43A6E6-5DEA-4682-87F3-A444172BC0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BB07B6A-0E5C-46E6-9BB7-10AB520E8CFC}" type="datetimeFigureOut">
              <a:rPr lang="en-US" smtClean="0"/>
              <a:pPr/>
              <a:t>4/29/2012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43A6E6-5DEA-4682-87F3-A444172BC0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BB07B6A-0E5C-46E6-9BB7-10AB520E8CFC}" type="datetimeFigureOut">
              <a:rPr lang="en-US" smtClean="0"/>
              <a:pPr/>
              <a:t>4/29/2012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6A-0E5C-46E6-9BB7-10AB520E8CFC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A6E6-5DEA-4682-87F3-A444172BC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43A6E6-5DEA-4682-87F3-A444172BC0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BB07B6A-0E5C-46E6-9BB7-10AB520E8CFC}" type="datetimeFigureOut">
              <a:rPr lang="en-US" smtClean="0"/>
              <a:pPr/>
              <a:t>4/29/2012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43A6E6-5DEA-4682-87F3-A444172BC0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BB07B6A-0E5C-46E6-9BB7-10AB520E8CFC}" type="datetimeFigureOut">
              <a:rPr lang="en-US" smtClean="0"/>
              <a:pPr/>
              <a:t>4/29/2012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43A6E6-5DEA-4682-87F3-A444172BC0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BB07B6A-0E5C-46E6-9BB7-10AB520E8CFC}" type="datetimeFigureOut">
              <a:rPr lang="en-US" smtClean="0"/>
              <a:pPr/>
              <a:t>4/29/2012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43A6E6-5DEA-4682-87F3-A444172BC0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BB07B6A-0E5C-46E6-9BB7-10AB520E8CFC}" type="datetimeFigureOut">
              <a:rPr lang="en-US" smtClean="0"/>
              <a:pPr/>
              <a:t>4/29/2012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6A-0E5C-46E6-9BB7-10AB520E8CFC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A6E6-5DEA-4682-87F3-A444172BC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6A-0E5C-46E6-9BB7-10AB520E8CFC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A6E6-5DEA-4682-87F3-A444172BC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6A-0E5C-46E6-9BB7-10AB520E8CFC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143A6E6-5DEA-4682-87F3-A444172BC0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15.jpeg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19.jpeg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B07B6A-0E5C-46E6-9BB7-10AB520E8CFC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43A6E6-5DEA-4682-87F3-A444172BC0F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77813"/>
            <a:ext cx="7178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10800" rIns="3600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0025" y="1397000"/>
            <a:ext cx="7178675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Base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>
              <a:spcBef>
                <a:spcPct val="0"/>
              </a:spcBef>
              <a:buFontTx/>
              <a:buNone/>
            </a:pPr>
            <a:endParaRPr lang="nl-NL" sz="1200" b="1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485900" y="6453188"/>
            <a:ext cx="1035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/>
              <a:t>Page </a:t>
            </a:r>
            <a:fld id="{D9BC0AB3-61FD-4698-A86D-7DFB6EB43EF8}" type="slidenum">
              <a:rPr lang="nl-NL" sz="1000" b="0" smtClean="0"/>
              <a:pPr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nl-NL" sz="1000" b="0" dirty="0" smtClean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47638" y="6453188"/>
            <a:ext cx="11985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>
                <a:solidFill>
                  <a:schemeClr val="bg1"/>
                </a:solidFill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E0B0C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77813"/>
            <a:ext cx="7178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10800" rIns="3600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0025" y="1397000"/>
            <a:ext cx="7178675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Text Box 9"/>
          <p:cNvSpPr txBox="1">
            <a:spLocks noChangeArrowheads="1"/>
          </p:cNvSpPr>
          <p:nvPr/>
        </p:nvSpPr>
        <p:spPr bwMode="auto">
          <a:xfrm>
            <a:off x="3395663" y="6635750"/>
            <a:ext cx="20907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>
                <a:solidFill>
                  <a:schemeClr val="bg1"/>
                </a:solidFill>
              </a:rPr>
              <a:t>CONFIDENTIAL</a:t>
            </a:r>
          </a:p>
        </p:txBody>
      </p:sp>
      <p:sp>
        <p:nvSpPr>
          <p:cNvPr id="2054" name="Base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>
              <a:spcBef>
                <a:spcPct val="0"/>
              </a:spcBef>
              <a:buFontTx/>
              <a:buNone/>
            </a:pPr>
            <a:endParaRPr lang="nl-NL" sz="1200" b="1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485900" y="6453188"/>
            <a:ext cx="1035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/>
              <a:t>Page </a:t>
            </a:r>
            <a:fld id="{5E27EAC9-0537-4A74-8AE7-0E97F6D41E79}" type="slidenum">
              <a:rPr lang="nl-NL" sz="1000" b="0" smtClean="0"/>
              <a:pPr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nl-NL" sz="1000" b="0" dirty="0" smtClean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47638" y="6453188"/>
            <a:ext cx="11985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>
                <a:solidFill>
                  <a:schemeClr val="bg1"/>
                </a:solidFill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AC541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77813"/>
            <a:ext cx="7178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10800" rIns="3600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0025" y="1397000"/>
            <a:ext cx="7178675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Base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>
              <a:spcBef>
                <a:spcPct val="0"/>
              </a:spcBef>
              <a:buFontTx/>
              <a:buNone/>
            </a:pPr>
            <a:endParaRPr lang="nl-NL" sz="1200" b="1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485900" y="6453188"/>
            <a:ext cx="1035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/>
              <a:t>Page </a:t>
            </a:r>
            <a:fld id="{7048DA7A-07E2-4E46-9A9D-5E0E3E62EE20}" type="slidenum">
              <a:rPr lang="nl-NL" sz="1000" b="0" smtClean="0"/>
              <a:pPr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nl-NL" sz="1000" b="0" dirty="0" smtClean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47638" y="6453188"/>
            <a:ext cx="11985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>
                <a:solidFill>
                  <a:schemeClr val="bg1"/>
                </a:solidFill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16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77813"/>
            <a:ext cx="7178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10800" rIns="3600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0025" y="1397000"/>
            <a:ext cx="7178675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Base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>
              <a:spcBef>
                <a:spcPct val="0"/>
              </a:spcBef>
              <a:buFontTx/>
              <a:buNone/>
            </a:pPr>
            <a:endParaRPr lang="nl-NL" sz="1200" b="1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485900" y="6453188"/>
            <a:ext cx="1035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/>
              <a:t>Page </a:t>
            </a:r>
            <a:fld id="{9DCAAF7A-D15A-41AA-BF84-7E6219A38623}" type="slidenum">
              <a:rPr lang="nl-NL" sz="1000" b="0" smtClean="0"/>
              <a:pPr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nl-NL" sz="1000" b="0" dirty="0" smtClean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47638" y="6453188"/>
            <a:ext cx="11985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>
                <a:solidFill>
                  <a:schemeClr val="bg1"/>
                </a:solidFill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D612F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77813"/>
            <a:ext cx="7178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10800" rIns="3600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0025" y="1397000"/>
            <a:ext cx="7178675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5" name="Base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>
              <a:spcBef>
                <a:spcPct val="0"/>
              </a:spcBef>
              <a:buFontTx/>
              <a:buNone/>
            </a:pPr>
            <a:endParaRPr lang="nl-NL" sz="1200" b="1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485900" y="6453188"/>
            <a:ext cx="1035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/>
              <a:t>Page </a:t>
            </a:r>
            <a:fld id="{CA7D1F00-F3E4-4D86-9E8A-D91267626CBE}" type="slidenum">
              <a:rPr lang="nl-NL" sz="1000" b="0" smtClean="0"/>
              <a:pPr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nl-NL" sz="1000" b="0" dirty="0" smtClean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47638" y="6453188"/>
            <a:ext cx="11985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nl-NL" sz="1000" b="0" dirty="0" smtClean="0">
                <a:solidFill>
                  <a:schemeClr val="bg1"/>
                </a:solidFill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0043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0143A6E6-5DEA-4682-87F3-A444172BC0F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91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892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892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92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892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389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EBB07B6A-0E5C-46E6-9BB7-10AB520E8CFC}" type="datetimeFigureOut">
              <a:rPr lang="en-US" smtClean="0"/>
              <a:pPr/>
              <a:t>4/29/2012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362200"/>
            <a:ext cx="7851648" cy="22098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</a:rPr>
              <a:t>COMPARISON OF NOVA </a:t>
            </a:r>
            <a:r>
              <a:rPr lang="en-US" sz="3600" b="1" dirty="0" smtClean="0">
                <a:solidFill>
                  <a:schemeClr val="bg1"/>
                </a:solidFill>
              </a:rPr>
              <a:t>VIEW® </a:t>
            </a:r>
            <a:r>
              <a:rPr lang="en-US" sz="3600" b="1" dirty="0">
                <a:solidFill>
                  <a:schemeClr val="bg1"/>
                </a:solidFill>
              </a:rPr>
              <a:t>ANTINUCLEAR ANTIBODY TITERS </a:t>
            </a: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TO </a:t>
            </a:r>
            <a:r>
              <a:rPr lang="en-US" sz="3600" b="1" dirty="0">
                <a:solidFill>
                  <a:schemeClr val="bg1"/>
                </a:solidFill>
              </a:rPr>
              <a:t>MANUAL FLUORESCENT MICROSCOPY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572000"/>
            <a:ext cx="6483096" cy="190500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b="1" dirty="0" smtClean="0"/>
              <a:t>Susan S. Copple M.S., MT(ASCP)SI</a:t>
            </a:r>
          </a:p>
          <a:p>
            <a:pPr algn="ctr"/>
            <a:r>
              <a:rPr lang="en-US" dirty="0" smtClean="0"/>
              <a:t>Technical Supervisor Autoimmune Immunology</a:t>
            </a:r>
          </a:p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ARUP Laboratories</a:t>
            </a:r>
          </a:p>
          <a:p>
            <a:pPr algn="ctr"/>
            <a:r>
              <a:rPr lang="en-US" dirty="0" smtClean="0"/>
              <a:t>Salt Lake City, UT  USA</a:t>
            </a:r>
          </a:p>
          <a:p>
            <a:pPr algn="ctr"/>
            <a:r>
              <a:rPr lang="en-US" dirty="0" smtClean="0"/>
              <a:t>July 22,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Objective of study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Wingdings" pitchFamily="2" charset="2"/>
              <a:buChar char="§"/>
            </a:pPr>
            <a:r>
              <a:rPr lang="en-US" sz="2800" dirty="0"/>
              <a:t>To evaluate the performance of the NOVA </a:t>
            </a:r>
            <a:r>
              <a:rPr lang="en-US" sz="2800" dirty="0" smtClean="0"/>
              <a:t>View® </a:t>
            </a:r>
            <a:r>
              <a:rPr lang="en-US" sz="2800" dirty="0"/>
              <a:t>automated IFA microscope when compared to manual viewing of ANA HEp-2 slides by an experienced, certified medical technologist.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Samples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3886200"/>
          </a:xfrm>
        </p:spPr>
        <p:txBody>
          <a:bodyPr>
            <a:normAutofit fontScale="92500" lnSpcReduction="10000"/>
          </a:bodyPr>
          <a:lstStyle/>
          <a:p>
            <a:pPr>
              <a:buSzPct val="100000"/>
              <a:buFont typeface="Wingdings" pitchFamily="2" charset="2"/>
              <a:buChar char="§"/>
            </a:pPr>
            <a:r>
              <a:rPr lang="en-US" sz="3000" dirty="0"/>
              <a:t>370 well defined </a:t>
            </a:r>
            <a:r>
              <a:rPr lang="en-US" sz="3000" dirty="0" smtClean="0"/>
              <a:t>sera consisting of: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44 </a:t>
            </a:r>
            <a:r>
              <a:rPr lang="en-US" sz="2400" dirty="0"/>
              <a:t>rheumatoid </a:t>
            </a:r>
            <a:r>
              <a:rPr lang="en-US" sz="2400" dirty="0" smtClean="0"/>
              <a:t>arthritis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50 </a:t>
            </a:r>
            <a:r>
              <a:rPr lang="en-US" sz="2400" dirty="0"/>
              <a:t>SLE, 35 </a:t>
            </a:r>
            <a:r>
              <a:rPr lang="en-US" sz="2400" dirty="0" smtClean="0"/>
              <a:t>scleroderma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20 </a:t>
            </a:r>
            <a:r>
              <a:rPr lang="en-US" sz="2400" dirty="0" err="1"/>
              <a:t>Sjögren’s</a:t>
            </a:r>
            <a:r>
              <a:rPr lang="en-US" sz="2400" dirty="0"/>
              <a:t> </a:t>
            </a:r>
            <a:r>
              <a:rPr lang="en-US" sz="2400" dirty="0" smtClean="0"/>
              <a:t>syndrome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10 </a:t>
            </a:r>
            <a:r>
              <a:rPr lang="en-US" sz="2400" dirty="0" err="1" smtClean="0"/>
              <a:t>polymyositis</a:t>
            </a:r>
            <a:r>
              <a:rPr lang="en-US" sz="2400" dirty="0" smtClean="0"/>
              <a:t> </a:t>
            </a:r>
            <a:endParaRPr lang="en-US" sz="2400" dirty="0"/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99 </a:t>
            </a:r>
            <a:r>
              <a:rPr lang="en-US" sz="2400" dirty="0"/>
              <a:t>healthy controls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12 </a:t>
            </a:r>
            <a:r>
              <a:rPr lang="en-US" sz="2400" dirty="0"/>
              <a:t>defined </a:t>
            </a:r>
            <a:r>
              <a:rPr lang="en-US" sz="2400" dirty="0" smtClean="0"/>
              <a:t>reference sera </a:t>
            </a:r>
            <a:r>
              <a:rPr lang="en-US" sz="2400" dirty="0"/>
              <a:t>from the Centers for Disease </a:t>
            </a:r>
            <a:r>
              <a:rPr lang="en-US" sz="2400" dirty="0" smtClean="0"/>
              <a:t>Control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100 </a:t>
            </a:r>
            <a:r>
              <a:rPr lang="en-US" sz="2400" dirty="0"/>
              <a:t>random patient sera sent to ARUP Laboratories for ANA HEp-2 IFA testing were </a:t>
            </a:r>
            <a:r>
              <a:rPr lang="en-US" sz="2400" dirty="0" smtClean="0"/>
              <a:t>included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Method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3886200"/>
          </a:xfrm>
        </p:spPr>
        <p:txBody>
          <a:bodyPr/>
          <a:lstStyle/>
          <a:p>
            <a:pPr>
              <a:buSzPct val="100000"/>
              <a:buFont typeface="Wingdings" pitchFamily="2" charset="2"/>
              <a:buChar char="§"/>
            </a:pPr>
            <a:r>
              <a:rPr lang="en-US" sz="2800" dirty="0" smtClean="0"/>
              <a:t>All samples were performed manually using the NOVA Lite® </a:t>
            </a:r>
            <a:r>
              <a:rPr lang="en-US" sz="2800" dirty="0" smtClean="0">
                <a:solidFill>
                  <a:srgbClr val="FF0000"/>
                </a:solidFill>
              </a:rPr>
              <a:t>product number here 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sz="2800" dirty="0" smtClean="0"/>
              <a:t>NOVA View read sera using the beta 1.0.1 software with an Fluorescent Intensity cut off of 100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sz="2800" dirty="0" smtClean="0"/>
              <a:t>Manual reading was performed on a Nikon Eclipse 400 at 40x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Interpretation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3886200"/>
          </a:xfrm>
        </p:spPr>
        <p:txBody>
          <a:bodyPr/>
          <a:lstStyle/>
          <a:p>
            <a:pPr>
              <a:buSzPct val="100000"/>
              <a:buFont typeface="Wingdings" pitchFamily="2" charset="2"/>
              <a:buChar char="§"/>
            </a:pPr>
            <a:r>
              <a:rPr lang="en-US" sz="2800" dirty="0" smtClean="0"/>
              <a:t>Samples were read using the NOVA View protocol and compared to results obtained from manual reading with a Nikon Eclipse 400 fluorescent microscope fitted with an LED light source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sz="2800" dirty="0" smtClean="0"/>
              <a:t>Agreement was determined when the interpretation from NOVA View and manual reading were within one double dilution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Results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86200"/>
          </a:xfrm>
        </p:spPr>
        <p:txBody>
          <a:bodyPr>
            <a:normAutofit fontScale="92500"/>
          </a:bodyPr>
          <a:lstStyle/>
          <a:p>
            <a:pPr>
              <a:buSzPct val="100000"/>
              <a:buFont typeface="Wingdings" pitchFamily="2" charset="2"/>
              <a:buChar char="§"/>
            </a:pPr>
            <a:r>
              <a:rPr lang="en-US" dirty="0"/>
              <a:t>Overall </a:t>
            </a:r>
            <a:r>
              <a:rPr lang="en-US" sz="3000" dirty="0"/>
              <a:t>agreement</a:t>
            </a:r>
            <a:r>
              <a:rPr lang="en-US" dirty="0"/>
              <a:t> of 98% was </a:t>
            </a:r>
            <a:r>
              <a:rPr lang="en-US" dirty="0" smtClean="0"/>
              <a:t>demonstrated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dirty="0" smtClean="0"/>
              <a:t>Negative sera: </a:t>
            </a:r>
            <a:r>
              <a:rPr lang="en-US" dirty="0"/>
              <a:t>100% </a:t>
            </a:r>
            <a:r>
              <a:rPr lang="en-US" dirty="0" smtClean="0"/>
              <a:t>agreement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dirty="0" smtClean="0"/>
              <a:t>Positive sera:  </a:t>
            </a:r>
            <a:r>
              <a:rPr lang="en-US" dirty="0"/>
              <a:t>97% </a:t>
            </a:r>
            <a:r>
              <a:rPr lang="en-US" dirty="0" smtClean="0"/>
              <a:t>agreement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dirty="0" smtClean="0"/>
              <a:t>Patterns </a:t>
            </a:r>
            <a:r>
              <a:rPr lang="en-US" dirty="0"/>
              <a:t>demonstrated 97% </a:t>
            </a:r>
            <a:r>
              <a:rPr lang="en-US" dirty="0" smtClean="0"/>
              <a:t>agreement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dirty="0" smtClean="0"/>
              <a:t>PCNA </a:t>
            </a:r>
            <a:r>
              <a:rPr lang="en-US" dirty="0"/>
              <a:t>and mixed patterns </a:t>
            </a:r>
            <a:r>
              <a:rPr lang="en-US" dirty="0" smtClean="0"/>
              <a:t>produced a positive intensity unit with an undetermined pattern on NOVA View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 of ANA Endpoint Titrations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752600"/>
            <a:ext cx="6629400" cy="466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886200"/>
          </a:xfrm>
        </p:spPr>
        <p:txBody>
          <a:bodyPr>
            <a:noAutofit/>
          </a:bodyPr>
          <a:lstStyle/>
          <a:p>
            <a:pPr>
              <a:buSzPct val="100000"/>
              <a:buFont typeface="Wingdings" pitchFamily="2" charset="2"/>
              <a:buChar char="§"/>
            </a:pPr>
            <a:r>
              <a:rPr lang="en-US" sz="2400" dirty="0"/>
              <a:t>NOVA </a:t>
            </a:r>
            <a:r>
              <a:rPr lang="en-US" sz="2400" dirty="0" smtClean="0"/>
              <a:t>View </a:t>
            </a:r>
            <a:r>
              <a:rPr lang="en-US" sz="2400" dirty="0"/>
              <a:t>demonstrated excellent agreement with manual IFA. </a:t>
            </a:r>
            <a:endParaRPr lang="en-US" sz="2400" dirty="0" smtClean="0"/>
          </a:p>
          <a:p>
            <a:pPr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Validating </a:t>
            </a:r>
            <a:r>
              <a:rPr lang="en-US" sz="2400" dirty="0"/>
              <a:t>an intensity cut off for the NOVA </a:t>
            </a:r>
            <a:r>
              <a:rPr lang="en-US" sz="2400" dirty="0" smtClean="0"/>
              <a:t>View   </a:t>
            </a:r>
            <a:r>
              <a:rPr lang="en-US" sz="2400" dirty="0"/>
              <a:t>would decrease turn-around time for negative sera</a:t>
            </a:r>
            <a:r>
              <a:rPr lang="en-US" sz="2400" dirty="0" smtClean="0"/>
              <a:t>.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The </a:t>
            </a:r>
            <a:r>
              <a:rPr lang="en-US" sz="2400" dirty="0"/>
              <a:t>NOVA </a:t>
            </a:r>
            <a:r>
              <a:rPr lang="en-US" sz="2400" dirty="0" smtClean="0"/>
              <a:t>View </a:t>
            </a:r>
            <a:r>
              <a:rPr lang="en-US" sz="2400" dirty="0"/>
              <a:t>had difficulty producing the same pattern on all dilutions in only 0.005% of the samples</a:t>
            </a:r>
            <a:r>
              <a:rPr lang="en-US" sz="2400" dirty="0" smtClean="0"/>
              <a:t>.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Mixed or difficult patterns are designated as positive by NOVA View and can be easily viewed by the technologist for interpretation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The </a:t>
            </a:r>
            <a:r>
              <a:rPr lang="en-US" sz="2400" dirty="0"/>
              <a:t>NOVA </a:t>
            </a:r>
            <a:r>
              <a:rPr lang="en-US" sz="2400" dirty="0" smtClean="0"/>
              <a:t>View </a:t>
            </a:r>
            <a:r>
              <a:rPr lang="en-US" sz="2400" dirty="0"/>
              <a:t>instrument demonstrates excellent agreement, 97% to 100%, with manual fluorescent microscopy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ANA Titration Conclusions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SzPct val="100000"/>
              <a:buFont typeface="Wingdings" pitchFamily="2" charset="2"/>
              <a:buChar char="§"/>
            </a:pPr>
            <a:r>
              <a:rPr lang="en-US" dirty="0" smtClean="0"/>
              <a:t>NOVA View is comparable to the technologists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dirty="0" smtClean="0"/>
              <a:t>All titers were within plus or minus one doubling dilution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dirty="0" smtClean="0"/>
              <a:t>DAPI/FITC conjugate used on slides with NOVA View is comparable to the regular </a:t>
            </a:r>
            <a:r>
              <a:rPr lang="en-US" dirty="0" err="1" smtClean="0"/>
              <a:t>IgG</a:t>
            </a:r>
            <a:r>
              <a:rPr lang="en-US" dirty="0" smtClean="0"/>
              <a:t> specific conjugate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dirty="0" smtClean="0"/>
              <a:t>Titers could be run on NOVA View now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dirty="0" smtClean="0"/>
              <a:t>NOVA View provided consistency.  Technologists are prone to eye strain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Observed Advantages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89120"/>
          </a:xfrm>
        </p:spPr>
        <p:txBody>
          <a:bodyPr>
            <a:normAutofit fontScale="70000" lnSpcReduction="20000"/>
          </a:bodyPr>
          <a:lstStyle/>
          <a:p>
            <a:pPr>
              <a:buSzPct val="100000"/>
              <a:buFont typeface="Wingdings" pitchFamily="2" charset="2"/>
              <a:buChar char="§"/>
            </a:pPr>
            <a:r>
              <a:rPr lang="en-US" sz="3400" b="1" dirty="0" smtClean="0"/>
              <a:t>Ease of use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sz="3400" b="1" dirty="0" smtClean="0"/>
              <a:t>Archived Images</a:t>
            </a:r>
            <a:r>
              <a:rPr lang="en-US" sz="3400" dirty="0" smtClean="0"/>
              <a:t> can be reviewed at any time.  Can be sent to the physician at their request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sz="3400" b="1" dirty="0" smtClean="0"/>
              <a:t>Training</a:t>
            </a:r>
            <a:r>
              <a:rPr lang="en-US" sz="3400" dirty="0" smtClean="0"/>
              <a:t>: new technologists can be trained viewing the same image as the instructor, at the same time 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sz="3400" b="1" dirty="0" smtClean="0"/>
              <a:t>Education</a:t>
            </a:r>
            <a:r>
              <a:rPr lang="en-US" sz="3400" dirty="0" smtClean="0"/>
              <a:t>: unusual patterns can be reviewed by multiple people for education purposes and stored in the Atlas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sz="3400" b="1" dirty="0" smtClean="0"/>
              <a:t>Consistency</a:t>
            </a:r>
            <a:r>
              <a:rPr lang="en-US" sz="3400" dirty="0" smtClean="0"/>
              <a:t> of reading, a selling point.  Eye fatigue, reader bias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sz="3400" b="1" dirty="0" smtClean="0"/>
              <a:t>Interface</a:t>
            </a:r>
            <a:r>
              <a:rPr lang="en-US" sz="3400" dirty="0" smtClean="0"/>
              <a:t> saves time and reduces transcription errors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sz="3400" b="1" dirty="0" smtClean="0"/>
              <a:t>Versatility</a:t>
            </a:r>
            <a:r>
              <a:rPr lang="en-US" sz="3400" dirty="0" smtClean="0"/>
              <a:t>: in clinical work, training, investigating problems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tah_Zion_Angels'_Landing_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1447800"/>
            <a:ext cx="3429000" cy="457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743200" y="6248400"/>
            <a:ext cx="343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Angel’s Landing, Zion National Park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543580"/>
            <a:ext cx="6189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We continue to challenge the limits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randing.aruplab.com/data/uploads/Building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00200"/>
            <a:ext cx="6172200" cy="4663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362200" y="457200"/>
            <a:ext cx="4343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ARUP Laboratories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609600"/>
            <a:ext cx="80772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ARUP Laboratories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86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Associated Regional University Pathologists</a:t>
            </a:r>
          </a:p>
          <a:p>
            <a:pPr>
              <a:buNone/>
            </a:pPr>
            <a:endParaRPr lang="en-US" dirty="0" smtClean="0"/>
          </a:p>
          <a:p>
            <a:pPr>
              <a:buSzPct val="100000"/>
              <a:buFont typeface="Wingdings" pitchFamily="2" charset="2"/>
              <a:buChar char="§"/>
            </a:pPr>
            <a:r>
              <a:rPr lang="en-US" dirty="0" smtClean="0"/>
              <a:t>An enterprise of the University of Utah, Department of Pathology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dirty="0" smtClean="0"/>
              <a:t>Formed in 1984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dirty="0" smtClean="0"/>
              <a:t>A national anatomic and clinical pathology reference laboratory 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dirty="0" smtClean="0"/>
              <a:t>Serves all 50 states in the U.S.A.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Autoimmune Staff</a:t>
            </a:r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24088" y="1752600"/>
            <a:ext cx="4405312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/>
          <a:srcRect l="4677" t="7988" r="63498" b="41623"/>
          <a:stretch>
            <a:fillRect/>
          </a:stretch>
        </p:blipFill>
        <p:spPr bwMode="auto">
          <a:xfrm>
            <a:off x="1828800" y="1295400"/>
            <a:ext cx="5410200" cy="484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of NOVA View®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2331" t="11140" r="1939" b="14673"/>
          <a:stretch>
            <a:fillRect/>
          </a:stretch>
        </p:blipFill>
        <p:spPr bwMode="auto">
          <a:xfrm>
            <a:off x="1000995" y="1828800"/>
            <a:ext cx="3473031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903021" y="4517566"/>
            <a:ext cx="3712548" cy="18832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16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/>
                <a:cs typeface="+mn-cs"/>
              </a:rPr>
              <a:t>Cells are stained with a blue nuclear stain, DAPI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/>
                <a:cs typeface="+mn-cs"/>
              </a:rPr>
              <a:t>(diamidino-2-phenylindole)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16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/>
                <a:cs typeface="+mn-cs"/>
              </a:rPr>
              <a:t>DAPI selectively binds to double stranded DNA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16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14928" t="11140" r="4536" b="14673"/>
          <a:stretch>
            <a:fillRect/>
          </a:stretch>
        </p:blipFill>
        <p:spPr bwMode="auto">
          <a:xfrm>
            <a:off x="5053512" y="1828800"/>
            <a:ext cx="3709495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5050459" y="4495800"/>
            <a:ext cx="3712548" cy="18832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sz="2000" dirty="0" smtClean="0">
                <a:ea typeface="ＭＳ Ｐゴシック"/>
              </a:rPr>
              <a:t>This selectivity stains the nuclei with little background from cytoplasm</a:t>
            </a: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/>
              </a:rPr>
              <a:t> </a:t>
            </a:r>
            <a:r>
              <a:rPr lang="en-US" sz="2000" dirty="0" smtClean="0">
                <a:ea typeface="ＭＳ Ｐゴシック"/>
              </a:rPr>
              <a:t>DAPI excitation is measured at 455 nm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199" y="609600"/>
            <a:ext cx="8305807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NOVA View is programmed to locate cells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1143000" y="4419600"/>
            <a:ext cx="3102432" cy="21009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16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/>
                <a:cs typeface="+mn-cs"/>
              </a:rPr>
              <a:t>NOVA View searches for appropriate cell population </a:t>
            </a:r>
            <a:r>
              <a:rPr lang="en-US" sz="2000" kern="0" dirty="0" smtClean="0">
                <a:ea typeface="ＭＳ Ｐゴシック"/>
                <a:cs typeface="+mn-cs"/>
              </a:rPr>
              <a:t>using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/>
                <a:cs typeface="+mn-cs"/>
              </a:rPr>
              <a:t> DAPI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16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 kern="0" dirty="0" smtClean="0">
                <a:ea typeface="ＭＳ Ｐゴシック"/>
                <a:cs typeface="+mn-cs"/>
              </a:rPr>
              <a:t>DAPI stain allows NOVA View to focus 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/>
                <a:cs typeface="+mn-cs"/>
              </a:rPr>
              <a:t> nuclei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16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+mn-cs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181600" y="4419600"/>
            <a:ext cx="3288904" cy="188322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/>
              </a:rPr>
              <a:t>After finding ideal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/>
              </a:rPr>
              <a:t> well location, NOVA View automatically changes wavelength to 490nm to calculate </a:t>
            </a:r>
            <a:r>
              <a:rPr lang="en-US" sz="2000" dirty="0" smtClean="0">
                <a:ea typeface="ＭＳ Ｐゴシック"/>
              </a:rPr>
              <a:t>FITC intensity</a:t>
            </a:r>
          </a:p>
        </p:txBody>
      </p:sp>
      <p:pic>
        <p:nvPicPr>
          <p:cNvPr id="6" name="Picture 64"/>
          <p:cNvPicPr>
            <a:picLocks noChangeAspect="1" noChangeArrowheads="1"/>
          </p:cNvPicPr>
          <p:nvPr/>
        </p:nvPicPr>
        <p:blipFill>
          <a:blip r:embed="rId3" cstate="print"/>
          <a:srcRect l="15179" t="13439" r="8036" b="13764"/>
          <a:stretch>
            <a:fillRect/>
          </a:stretch>
        </p:blipFill>
        <p:spPr bwMode="auto">
          <a:xfrm>
            <a:off x="1143000" y="1981200"/>
            <a:ext cx="2982686" cy="2254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6"/>
          <p:cNvPicPr>
            <a:picLocks noChangeAspect="1" noChangeArrowheads="1"/>
          </p:cNvPicPr>
          <p:nvPr/>
        </p:nvPicPr>
        <p:blipFill>
          <a:blip r:embed="rId4" cstate="print"/>
          <a:srcRect l="12401" t="8889" r="790" b="13333"/>
          <a:stretch>
            <a:fillRect/>
          </a:stretch>
        </p:blipFill>
        <p:spPr bwMode="auto">
          <a:xfrm>
            <a:off x="5181600" y="2012845"/>
            <a:ext cx="3156097" cy="2254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1066800" y="1447800"/>
            <a:ext cx="3102432" cy="4364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160"/>
              </a:buClr>
              <a:buSz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/>
                <a:cs typeface="+mn-cs"/>
              </a:rPr>
              <a:t>100%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/>
                <a:cs typeface="+mn-cs"/>
              </a:rPr>
              <a:t>QC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/>
                <a:cs typeface="+mn-cs"/>
              </a:rPr>
              <a:t> for cells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ＭＳ Ｐゴシック"/>
              <a:cs typeface="+mn-cs"/>
            </a:endParaRPr>
          </a:p>
          <a:p>
            <a:pPr marL="285750" indent="-285750" algn="ctr" eaLnBrk="0" hangingPunct="0">
              <a:spcBef>
                <a:spcPct val="20000"/>
              </a:spcBef>
              <a:buClr>
                <a:srgbClr val="003160"/>
              </a:buClr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+mn-cs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800600" y="1447800"/>
            <a:ext cx="3886200" cy="4364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160"/>
              </a:buClr>
              <a:buSz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/>
                <a:cs typeface="+mn-cs"/>
              </a:rPr>
              <a:t>Pre-programmed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/>
                <a:cs typeface="+mn-cs"/>
              </a:rPr>
              <a:t> to select cells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ＭＳ Ｐゴシック"/>
              <a:cs typeface="+mn-cs"/>
            </a:endParaRPr>
          </a:p>
          <a:p>
            <a:pPr marL="285750" indent="-285750" algn="ctr" eaLnBrk="0" hangingPunct="0">
              <a:spcBef>
                <a:spcPct val="20000"/>
              </a:spcBef>
              <a:buClr>
                <a:srgbClr val="003160"/>
              </a:buClr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Automatically selects the right cells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3" cstate="print"/>
          <a:srcRect b="4959"/>
          <a:stretch>
            <a:fillRect/>
          </a:stretch>
        </p:blipFill>
        <p:spPr bwMode="auto">
          <a:xfrm>
            <a:off x="4916606" y="1600200"/>
            <a:ext cx="3436042" cy="2615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981306" y="4419600"/>
            <a:ext cx="3743093" cy="20260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16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/>
                <a:cs typeface="+mn-cs"/>
              </a:rPr>
              <a:t>NOVA View </a:t>
            </a:r>
            <a:r>
              <a:rPr lang="en-US" sz="2000" kern="0" dirty="0" smtClean="0">
                <a:ea typeface="ＭＳ Ｐゴシック"/>
                <a:cs typeface="+mn-cs"/>
              </a:rPr>
              <a:t>scans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/>
                <a:cs typeface="+mn-cs"/>
              </a:rPr>
              <a:t>5 regions around the center of each well repeating the DAPI/FITC review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16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/>
                <a:cs typeface="+mn-cs"/>
              </a:rPr>
              <a:t>A single image is selected from each region for final interpretation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845754" y="4419600"/>
            <a:ext cx="3993445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/>
              </a:rPr>
              <a:t>NOVA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/>
              </a:rPr>
              <a:t> </a:t>
            </a:r>
            <a:r>
              <a:rPr lang="en-US" sz="2000" dirty="0" smtClean="0">
                <a:ea typeface="ＭＳ Ｐゴシック"/>
              </a:rPr>
              <a:t>View displays five images for confirmation and archiving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46044" y="176725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1</a:t>
            </a:r>
            <a:endParaRPr lang="en-US" sz="2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53481" y="207523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2</a:t>
            </a:r>
            <a:endParaRPr lang="en-US" sz="2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845755" y="239838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3</a:t>
            </a:r>
            <a:endParaRPr lang="en-US" sz="2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48915" y="264905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4</a:t>
            </a:r>
            <a:endParaRPr lang="en-US" sz="2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60066" y="295082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5</a:t>
            </a:r>
            <a:endParaRPr lang="en-US" sz="2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61552" y="1952127"/>
            <a:ext cx="298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</a:rPr>
              <a:t>1</a:t>
            </a:r>
            <a:endParaRPr lang="en-US" sz="28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165737" y="1676400"/>
            <a:ext cx="2890684" cy="2539127"/>
            <a:chOff x="2209800" y="1524000"/>
            <a:chExt cx="4724400" cy="4267200"/>
          </a:xfrm>
        </p:grpSpPr>
        <p:sp>
          <p:nvSpPr>
            <p:cNvPr id="28" name="Hexagon 27"/>
            <p:cNvSpPr/>
            <p:nvPr/>
          </p:nvSpPr>
          <p:spPr bwMode="auto">
            <a:xfrm>
              <a:off x="2209800" y="1524000"/>
              <a:ext cx="4724400" cy="4267200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000" tIns="10800" rIns="18000" bIns="10800" anchor="ctr"/>
            <a:lstStyle/>
            <a:p>
              <a:pPr algn="ctr" eaLnBrk="0" hangingPunct="0">
                <a:buNone/>
                <a:defRPr/>
              </a:pPr>
              <a:endParaRPr lang="en-US" sz="16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9" name="Hexagon 9"/>
            <p:cNvSpPr>
              <a:spLocks noChangeArrowheads="1"/>
            </p:cNvSpPr>
            <p:nvPr/>
          </p:nvSpPr>
          <p:spPr bwMode="auto">
            <a:xfrm>
              <a:off x="2514600" y="1752600"/>
              <a:ext cx="4114800" cy="3810000"/>
            </a:xfrm>
            <a:prstGeom prst="hexagon">
              <a:avLst>
                <a:gd name="adj" fmla="val 25000"/>
                <a:gd name="vf" fmla="val 115470"/>
              </a:avLst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762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pPr algn="ctr" eaLnBrk="0" hangingPunct="0">
                <a:buNone/>
              </a:pPr>
              <a:endParaRPr lang="en-US" sz="16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30" name="Flowchart: Connector 29"/>
            <p:cNvSpPr/>
            <p:nvPr/>
          </p:nvSpPr>
          <p:spPr bwMode="auto">
            <a:xfrm>
              <a:off x="4038600" y="3048000"/>
              <a:ext cx="1143000" cy="1143000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000" tIns="10800" rIns="18000" bIns="10800" anchor="ctr"/>
            <a:lstStyle/>
            <a:p>
              <a:pPr algn="ctr" eaLnBrk="0" hangingPunct="0">
                <a:buNone/>
                <a:defRPr/>
              </a:pPr>
              <a:endParaRPr lang="en-US" sz="16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3810000" y="2362200"/>
              <a:ext cx="533400" cy="533400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pPr algn="ctr" eaLnBrk="0" hangingPunct="0">
                <a:buNone/>
              </a:pPr>
              <a:endParaRPr lang="en-US" sz="16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33" name="Oval 8"/>
            <p:cNvSpPr>
              <a:spLocks noChangeArrowheads="1"/>
            </p:cNvSpPr>
            <p:nvPr/>
          </p:nvSpPr>
          <p:spPr bwMode="auto">
            <a:xfrm>
              <a:off x="5334000" y="2514600"/>
              <a:ext cx="533400" cy="533400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pPr algn="ctr" eaLnBrk="0" hangingPunct="0">
                <a:buNone/>
              </a:pPr>
              <a:endParaRPr lang="en-US" sz="16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34" name="Oval 9"/>
            <p:cNvSpPr>
              <a:spLocks noChangeArrowheads="1"/>
            </p:cNvSpPr>
            <p:nvPr/>
          </p:nvSpPr>
          <p:spPr bwMode="auto">
            <a:xfrm>
              <a:off x="3200400" y="3810000"/>
              <a:ext cx="533400" cy="533400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pPr algn="ctr" eaLnBrk="0" hangingPunct="0">
                <a:buNone/>
              </a:pPr>
              <a:endParaRPr lang="en-US" sz="16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35" name="Oval 11"/>
            <p:cNvSpPr>
              <a:spLocks noChangeArrowheads="1"/>
            </p:cNvSpPr>
            <p:nvPr/>
          </p:nvSpPr>
          <p:spPr bwMode="auto">
            <a:xfrm>
              <a:off x="5638800" y="3733800"/>
              <a:ext cx="533400" cy="533400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pPr algn="ctr" eaLnBrk="0" hangingPunct="0">
                <a:buNone/>
              </a:pPr>
              <a:endParaRPr lang="en-US" sz="16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37" name="Oval 12"/>
            <p:cNvSpPr>
              <a:spLocks noChangeArrowheads="1"/>
            </p:cNvSpPr>
            <p:nvPr/>
          </p:nvSpPr>
          <p:spPr bwMode="auto">
            <a:xfrm>
              <a:off x="4419600" y="4572000"/>
              <a:ext cx="533400" cy="533400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pPr algn="ctr" eaLnBrk="0" hangingPunct="0">
                <a:buNone/>
              </a:pPr>
              <a:endParaRPr lang="en-US" sz="16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077318" y="221626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1</a:t>
            </a:r>
            <a:endParaRPr lang="en-US" sz="2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72728" y="212408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2</a:t>
            </a:r>
            <a:endParaRPr lang="en-US" sz="2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99736" y="297073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3</a:t>
            </a:r>
            <a:endParaRPr lang="en-US" sz="2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17831" y="341026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4</a:t>
            </a:r>
            <a:endParaRPr lang="en-US" sz="2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63814" y="294173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5</a:t>
            </a:r>
            <a:endParaRPr lang="en-US" sz="2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Creates a digital image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 b="4959"/>
          <a:stretch>
            <a:fillRect/>
          </a:stretch>
        </p:blipFill>
        <p:spPr bwMode="auto">
          <a:xfrm>
            <a:off x="4462269" y="1682915"/>
            <a:ext cx="3995932" cy="3041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783771" y="1600200"/>
            <a:ext cx="3646715" cy="421277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 kern="0" dirty="0" smtClean="0">
                <a:ea typeface="ＭＳ Ｐゴシック"/>
                <a:cs typeface="ＭＳ Ｐゴシック"/>
              </a:rPr>
              <a:t>Digital images are presented on touch screen for immediate analysis and confirmation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/>
                <a:cs typeface="ＭＳ Ｐゴシック"/>
              </a:rPr>
              <a:t>NOVA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/>
                <a:cs typeface="ＭＳ Ｐゴシック"/>
              </a:rPr>
              <a:t> View p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/>
                <a:cs typeface="ＭＳ Ｐゴシック"/>
              </a:rPr>
              <a:t>rovides the following </a:t>
            </a:r>
            <a:r>
              <a:rPr lang="en-US" sz="2000" kern="0" dirty="0" smtClean="0">
                <a:ea typeface="ＭＳ Ｐゴシック"/>
                <a:cs typeface="ＭＳ Ｐゴシック"/>
              </a:rPr>
              <a:t>interpretation aids: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ＭＳ Ｐゴシック"/>
              <a:cs typeface="ＭＳ Ｐゴシック"/>
            </a:endParaRPr>
          </a:p>
          <a:p>
            <a:pPr marL="746125" lvl="1" indent="-342900" eaLnBrk="0" hangingPunct="0">
              <a:spcBef>
                <a:spcPct val="20000"/>
              </a:spcBef>
              <a:buClr>
                <a:srgbClr val="800000"/>
              </a:buClr>
              <a:buFont typeface="Arial" pitchFamily="34" charset="0"/>
              <a:buChar char="•"/>
              <a:defRPr/>
            </a:pPr>
            <a:r>
              <a:rPr lang="en-US" sz="2000" kern="0" dirty="0" smtClean="0">
                <a:ea typeface="ＭＳ Ｐゴシック"/>
                <a:cs typeface="ＭＳ Ｐゴシック"/>
              </a:rPr>
              <a:t>Fluorescent intensity</a:t>
            </a:r>
          </a:p>
          <a:p>
            <a:pPr marL="746125" lvl="1" indent="-342900" eaLnBrk="0" hangingPunct="0">
              <a:spcBef>
                <a:spcPct val="20000"/>
              </a:spcBef>
              <a:buClr>
                <a:srgbClr val="800000"/>
              </a:buClr>
              <a:buFont typeface="Arial" pitchFamily="34" charset="0"/>
              <a:buChar char="•"/>
              <a:defRPr/>
            </a:pPr>
            <a:r>
              <a:rPr lang="en-US" sz="2000" kern="0" dirty="0" smtClean="0">
                <a:ea typeface="ＭＳ Ｐゴシック"/>
                <a:cs typeface="ＭＳ Ｐゴシック"/>
              </a:rPr>
              <a:t>Cellular patterns</a:t>
            </a:r>
          </a:p>
          <a:p>
            <a:pPr marL="746125" lvl="1" indent="-342900" eaLnBrk="0" hangingPunct="0">
              <a:spcBef>
                <a:spcPct val="20000"/>
              </a:spcBef>
              <a:buClr>
                <a:srgbClr val="800000"/>
              </a:buClr>
              <a:buFont typeface="Arial" pitchFamily="34" charset="0"/>
              <a:buChar char="•"/>
              <a:defRPr/>
            </a:pPr>
            <a:r>
              <a:rPr lang="en-US" sz="2000" kern="0" dirty="0" smtClean="0">
                <a:ea typeface="ＭＳ Ｐゴシック"/>
                <a:cs typeface="ＭＳ Ｐゴシック"/>
              </a:rPr>
              <a:t>Presence of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/>
                <a:cs typeface="ＭＳ Ｐゴシック"/>
              </a:rPr>
              <a:t>mitotic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/>
                <a:cs typeface="ＭＳ Ｐゴシック"/>
              </a:rPr>
              <a:t> cells</a:t>
            </a:r>
          </a:p>
          <a:p>
            <a:pPr marL="746125" lvl="1" indent="-342900" eaLnBrk="0" hangingPunct="0">
              <a:spcBef>
                <a:spcPct val="20000"/>
              </a:spcBef>
              <a:buClr>
                <a:srgbClr val="800000"/>
              </a:buClr>
              <a:buFont typeface="Arial" pitchFamily="34" charset="0"/>
              <a:buChar char="•"/>
              <a:defRPr/>
            </a:pPr>
            <a:r>
              <a:rPr lang="en-US" sz="2000" kern="0" dirty="0" smtClean="0">
                <a:ea typeface="ＭＳ Ｐゴシック"/>
                <a:cs typeface="ＭＳ Ｐゴシック"/>
              </a:rPr>
              <a:t>Evidence of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/>
                <a:cs typeface="ＭＳ Ｐゴシック"/>
              </a:rPr>
              <a:t>cytoplasmic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/>
                <a:cs typeface="ＭＳ Ｐゴシック"/>
              </a:rPr>
              <a:t> staining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Confirmation step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plate BioSuccinium slides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ahom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0800" rIns="18000" bIns="10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0800" rIns="18000" bIns="10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plate BioSuccinium slides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ahom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0800" rIns="18000" bIns="10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0800" rIns="18000" bIns="10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mplate BioSuccinium slides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ahom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0800" rIns="18000" bIns="10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0800" rIns="18000" bIns="10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Template BioSuccinium slides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ahom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0800" rIns="18000" bIns="10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0800" rIns="18000" bIns="10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Template BioSuccinium slides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ahom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0800" rIns="18000" bIns="10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0800" rIns="18000" bIns="10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ixel design template">
  <a:themeElements>
    <a:clrScheme name="Office Theme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ARUP Step 4</Template>
  <TotalTime>1357</TotalTime>
  <Words>752</Words>
  <Application>Microsoft Office PowerPoint</Application>
  <PresentationFormat>On-screen Show (4:3)</PresentationFormat>
  <Paragraphs>112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Flow</vt:lpstr>
      <vt:lpstr>1_Template BioSuccinium slides</vt:lpstr>
      <vt:lpstr>Template BioSuccinium slides</vt:lpstr>
      <vt:lpstr>2_Template BioSuccinium slides</vt:lpstr>
      <vt:lpstr>3_Template BioSuccinium slides</vt:lpstr>
      <vt:lpstr>4_Template BioSuccinium slides</vt:lpstr>
      <vt:lpstr>Pixel design template</vt:lpstr>
      <vt:lpstr>COMPARISON OF NOVA VIEW® ANTINUCLEAR ANTIBODY TITERS  TO MANUAL FLUORESCENT MICROSCOPY </vt:lpstr>
      <vt:lpstr>ARUP Laboratories</vt:lpstr>
      <vt:lpstr>ARUP Laboratories</vt:lpstr>
      <vt:lpstr>Autoimmune Staff</vt:lpstr>
      <vt:lpstr>Description of NOVA View®</vt:lpstr>
      <vt:lpstr>NOVA View is programmed to locate cells</vt:lpstr>
      <vt:lpstr>Automatically selects the right cells</vt:lpstr>
      <vt:lpstr>Creates a digital image</vt:lpstr>
      <vt:lpstr>Confirmation step</vt:lpstr>
      <vt:lpstr>Objective of study</vt:lpstr>
      <vt:lpstr>Samples</vt:lpstr>
      <vt:lpstr>Method</vt:lpstr>
      <vt:lpstr>Interpretation</vt:lpstr>
      <vt:lpstr>Results</vt:lpstr>
      <vt:lpstr>Example of ANA Endpoint Titrations</vt:lpstr>
      <vt:lpstr>Conclusions</vt:lpstr>
      <vt:lpstr>ANA Titration Conclusions</vt:lpstr>
      <vt:lpstr>Observed Advantages</vt:lpstr>
      <vt:lpstr>Slide 19</vt:lpstr>
    </vt:vector>
  </TitlesOfParts>
  <Company>ARUP Laboratories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INOVAview: Beta site experience</dc:title>
  <dc:creator>copples</dc:creator>
  <cp:lastModifiedBy>Susan Copple</cp:lastModifiedBy>
  <cp:revision>129</cp:revision>
  <dcterms:created xsi:type="dcterms:W3CDTF">2011-06-27T17:27:48Z</dcterms:created>
  <dcterms:modified xsi:type="dcterms:W3CDTF">2012-04-30T04:43:57Z</dcterms:modified>
</cp:coreProperties>
</file>